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4a>
</file>

<file path=ppt/media/media2.wav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10/12/2024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ojeip.cz/mereni-rychlosti-internetu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1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morsecode.world/international/translator.html" TargetMode="External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2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4.mp3"/><Relationship Id="rId7" Type="http://schemas.openxmlformats.org/officeDocument/2006/relationships/hyperlink" Target="https://www.speechtech.cz/speechtech-text-to-speech/speechtech-tts-online-demo/#Iva210" TargetMode="Externa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cs.wikipedia.org/wiki/Motto" TargetMode="External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4.mp3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/>
              <a:t>Hra s kódy, bity a byty</a:t>
            </a:r>
            <a:r>
              <a:rPr lang="cs-CZ" sz="8000"/>
              <a:t> </a:t>
            </a:r>
            <a:br>
              <a:rPr lang="cs-CZ"/>
            </a:br>
            <a:r>
              <a:rPr lang="cs-CZ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1. domácí cvičení do nouzového stavu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Sebastian Pobořil - třída IT1 - školní rok 2024 / 25</a:t>
            </a:r>
          </a:p>
        </p:txBody>
      </p:sp>
    </p:spTree>
    <p:extLst>
      <p:ext uri="{BB962C8B-B14F-4D97-AF65-F5344CB8AC3E}">
        <p14:creationId xmlns:p14="http://schemas.microsoft.com/office/powerpoint/2010/main" val="220419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Kódy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/>
              <a:t>Použijte program Mapa znaků ve Windows a programátorskou kalkulačku k doplnění následující tabulky.</a:t>
            </a:r>
          </a:p>
          <a:p>
            <a:r>
              <a:rPr lang="cs-CZ" sz="1400"/>
              <a:t>Pozorně také ovšem nastavte správnou znakovou sadu! </a:t>
            </a:r>
          </a:p>
        </p:txBody>
      </p:sp>
      <p:graphicFrame>
        <p:nvGraphicFramePr>
          <p:cNvPr id="5" name="Tabulk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518948"/>
              </p:ext>
            </p:extLst>
          </p:nvPr>
        </p:nvGraphicFramePr>
        <p:xfrm>
          <a:off x="573581" y="3246732"/>
          <a:ext cx="10947860" cy="3178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572">
                  <a:extLst>
                    <a:ext uri="{9D8B030D-6E8A-4147-A177-3AD203B41FA5}">
                      <a16:colId xmlns:a16="http://schemas.microsoft.com/office/drawing/2014/main" val="317120921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67543446"/>
                    </a:ext>
                  </a:extLst>
                </a:gridCol>
                <a:gridCol w="2279348">
                  <a:extLst>
                    <a:ext uri="{9D8B030D-6E8A-4147-A177-3AD203B41FA5}">
                      <a16:colId xmlns:a16="http://schemas.microsoft.com/office/drawing/2014/main" val="2452501983"/>
                    </a:ext>
                  </a:extLst>
                </a:gridCol>
                <a:gridCol w="2099796">
                  <a:extLst>
                    <a:ext uri="{9D8B030D-6E8A-4147-A177-3AD203B41FA5}">
                      <a16:colId xmlns:a16="http://schemas.microsoft.com/office/drawing/2014/main" val="2159991819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15119301"/>
                    </a:ext>
                  </a:extLst>
                </a:gridCol>
              </a:tblGrid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Znak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Znaková sada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BIN kód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DEC kód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HEX kód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050062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algn="ctr"/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DOS:</a:t>
                      </a:r>
                      <a:r>
                        <a:rPr lang="cs-CZ" baseline="0"/>
                        <a:t> </a:t>
                      </a:r>
                      <a:br>
                        <a:rPr lang="cs-CZ" baseline="0"/>
                      </a:br>
                      <a:r>
                        <a:rPr lang="cs-CZ" baseline="0"/>
                        <a:t>Spojené státy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00100111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>
                          <a:solidFill>
                            <a:srgbClr val="FF0000"/>
                          </a:solidFill>
                        </a:rPr>
                        <a:t>39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0x27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12589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î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Windows: </a:t>
                      </a:r>
                      <a:br>
                        <a:rPr lang="cs-CZ"/>
                      </a:br>
                      <a:r>
                        <a:rPr lang="cs-CZ"/>
                        <a:t>Střední Evropa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>
                          <a:solidFill>
                            <a:srgbClr val="FF0000"/>
                          </a:solidFill>
                        </a:rPr>
                        <a:t>11101110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238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0xEE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720297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/>
                        <a:t>               </a:t>
                      </a:r>
                      <a:r>
                        <a:rPr lang="cs-CZ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⁄</a:t>
                      </a:r>
                    </a:p>
                    <a:p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Unicode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cs-CZ" dirty="0"/>
                        <a:t>0010001000010101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8726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>
                          <a:solidFill>
                            <a:schemeClr val="bg1"/>
                          </a:solidFill>
                        </a:rPr>
                        <a:t>0x</a:t>
                      </a:r>
                      <a:r>
                        <a:rPr lang="cs-CZ" b="1" dirty="0">
                          <a:solidFill>
                            <a:srgbClr val="FF0000"/>
                          </a:solidFill>
                        </a:rPr>
                        <a:t>2215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81958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>
                          <a:solidFill>
                            <a:srgbClr val="FF0000"/>
                          </a:solidFill>
                        </a:rPr>
                        <a:t>Ž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/>
                        <a:t>Unicode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cs-CZ"/>
                        <a:t>0001 0111 1101</a:t>
                      </a:r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381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/>
                        <a:t>0x17D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18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8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Několik (tajných) pokynů na úvod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Dešifrujte pomocí čtečky QR kód…</a:t>
            </a:r>
          </a:p>
        </p:txBody>
      </p:sp>
      <p:pic>
        <p:nvPicPr>
          <p:cNvPr id="7" name="Zástupný symbol pro obsah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34" y="3003551"/>
            <a:ext cx="2857500" cy="2857500"/>
          </a:xfrm>
        </p:spPr>
      </p:pic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dirty="0"/>
              <a:t>… a sem přepište jeho obsah 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cs-CZ" dirty="0"/>
              <a:t>Přečtěte si pozorně pokyny ke každému úkolu.</a:t>
            </a:r>
          </a:p>
          <a:p>
            <a:r>
              <a:rPr lang="cs-CZ" dirty="0"/>
              <a:t>Prohlédněte si vzorová řešení i přiložená videa.</a:t>
            </a:r>
          </a:p>
          <a:p>
            <a:r>
              <a:rPr lang="cs-CZ" dirty="0" err="1"/>
              <a:t>Budte</a:t>
            </a:r>
            <a:r>
              <a:rPr lang="cs-CZ" dirty="0"/>
              <a:t> pečliví a svá řešení si raději 2x zkontrolujte.</a:t>
            </a:r>
          </a:p>
          <a:p>
            <a:r>
              <a:rPr lang="cs-CZ" dirty="0"/>
              <a:t>Neváhejte požádat o radu.</a:t>
            </a:r>
          </a:p>
        </p:txBody>
      </p:sp>
    </p:spTree>
    <p:extLst>
      <p:ext uri="{BB962C8B-B14F-4D97-AF65-F5344CB8AC3E}">
        <p14:creationId xmlns:p14="http://schemas.microsoft.com/office/powerpoint/2010/main" val="415705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Převody mezi číselnými soustavami </a:t>
            </a:r>
          </a:p>
        </p:txBody>
      </p:sp>
      <p:graphicFrame>
        <p:nvGraphicFramePr>
          <p:cNvPr id="3" name="Tabulk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899731"/>
              </p:ext>
            </p:extLst>
          </p:nvPr>
        </p:nvGraphicFramePr>
        <p:xfrm>
          <a:off x="922713" y="4219324"/>
          <a:ext cx="10467600" cy="211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00">
                  <a:extLst>
                    <a:ext uri="{9D8B030D-6E8A-4147-A177-3AD203B41FA5}">
                      <a16:colId xmlns:a16="http://schemas.microsoft.com/office/drawing/2014/main" val="695018392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4097667346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1976623053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3374072352"/>
                    </a:ext>
                  </a:extLst>
                </a:gridCol>
              </a:tblGrid>
              <a:tr h="528744">
                <a:tc>
                  <a:txBody>
                    <a:bodyPr/>
                    <a:lstStyle/>
                    <a:p>
                      <a:r>
                        <a:rPr lang="cs-CZ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r>
                        <a:rPr lang="cs-CZ"/>
                        <a:t> -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cs-CZ"/>
                        <a:t> -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10</a:t>
                      </a:r>
                      <a:r>
                        <a:rPr lang="cs-CZ"/>
                        <a:t> -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  <a:r>
                        <a:rPr lang="cs-CZ"/>
                        <a:t> -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69651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10001010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212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8A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848863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10101100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254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172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AC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43614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11100001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341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latin typeface="Consolas" panose="020B0609020204030204" pitchFamily="49" charset="0"/>
                        </a:rPr>
                        <a:t>225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E1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247907"/>
                  </a:ext>
                </a:extLst>
              </a:tr>
            </a:tbl>
          </a:graphicData>
        </a:graphic>
      </p:graphicFrame>
      <p:sp>
        <p:nvSpPr>
          <p:cNvPr id="4" name="TextovéPole 3"/>
          <p:cNvSpPr txBox="1"/>
          <p:nvPr/>
        </p:nvSpPr>
        <p:spPr>
          <a:xfrm>
            <a:off x="922713" y="2269375"/>
            <a:ext cx="1036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/>
              <a:t>Procvičte si převody mezi číselnými soustavami v informatice a doplňte níže uvedenou tabulku správně vypočítanými hodnotami. Abyste měli odlišné výchozí hodnoty, musíte si nejprve zadání sami podle návodu připravit:</a:t>
            </a:r>
          </a:p>
          <a:p>
            <a:endParaRPr lang="cs-CZ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>
                <a:solidFill>
                  <a:srgbClr val="FF0000"/>
                </a:solidFill>
                <a:latin typeface="Consolas" panose="020B0609020204030204" pitchFamily="49" charset="0"/>
              </a:rPr>
              <a:t>DenNar + 128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- ke dni vašeho narození přičtete 128 - např. </a:t>
            </a:r>
            <a:r>
              <a:rPr lang="cs-CZ" sz="1400" b="1">
                <a:solidFill>
                  <a:srgbClr val="FFFF00"/>
                </a:solidFill>
                <a:latin typeface="Consolas" panose="020B0609020204030204" pitchFamily="49" charset="0"/>
              </a:rPr>
              <a:t>128 + 5 = </a:t>
            </a:r>
            <a:r>
              <a:rPr lang="cs-CZ" sz="1400" b="1">
                <a:solidFill>
                  <a:srgbClr val="FF0000"/>
                </a:solidFill>
                <a:latin typeface="Consolas" panose="020B0609020204030204" pitchFamily="49" charset="0"/>
              </a:rPr>
              <a:t>133</a:t>
            </a:r>
            <a:r>
              <a:rPr lang="cs-CZ" sz="1400" b="1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(desítkové číslo)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>
                <a:solidFill>
                  <a:srgbClr val="FF0000"/>
                </a:solidFill>
                <a:latin typeface="Consolas" panose="020B0609020204030204" pitchFamily="49" charset="0"/>
              </a:rPr>
              <a:t>JmenoPrijmeni -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spojíte vaše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jméno a příjmení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prvních 8 znaků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nahradíte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1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souhlásky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a </a:t>
            </a:r>
            <a:b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0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samohlásky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- např.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MarekLuč = </a:t>
            </a:r>
            <a:r>
              <a:rPr lang="cs-CZ" sz="1400">
                <a:solidFill>
                  <a:srgbClr val="FF0000"/>
                </a:solidFill>
                <a:latin typeface="Consolas" panose="020B0609020204030204" pitchFamily="49" charset="0"/>
              </a:rPr>
              <a:t>10101101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(binární číslo)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>
                <a:solidFill>
                  <a:srgbClr val="FF0000"/>
                </a:solidFill>
                <a:latin typeface="Consolas" panose="020B0609020204030204" pitchFamily="49" charset="0"/>
              </a:rPr>
              <a:t>PismenoMesicNar - 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z vašeho jména (nebo příjmení) vyberete jeden znak používaný v šestnáctkové soustavě a přidáte k němu číslo měsíce narození - např. M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a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rek  </a:t>
            </a:r>
            <a:r>
              <a:rPr lang="cs-CZ" sz="1400">
                <a:solidFill>
                  <a:srgbClr val="FFFF00"/>
                </a:solidFill>
                <a:latin typeface="Consolas" panose="020B0609020204030204" pitchFamily="49" charset="0"/>
              </a:rPr>
              <a:t>9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= 0x</a:t>
            </a:r>
            <a:r>
              <a:rPr lang="cs-CZ" sz="1400">
                <a:solidFill>
                  <a:srgbClr val="FF0000"/>
                </a:solidFill>
                <a:latin typeface="Consolas" panose="020B0609020204030204" pitchFamily="49" charset="0"/>
              </a:rPr>
              <a:t>A9</a:t>
            </a:r>
            <a:r>
              <a:rPr lang="cs-CZ" sz="140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(šestnáctkové číslo)</a:t>
            </a:r>
          </a:p>
        </p:txBody>
      </p:sp>
    </p:spTree>
    <p:extLst>
      <p:ext uri="{BB962C8B-B14F-4D97-AF65-F5344CB8AC3E}">
        <p14:creationId xmlns:p14="http://schemas.microsoft.com/office/powerpoint/2010/main" val="27848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Převody mezi číselnými soustavami - </a:t>
            </a:r>
            <a:r>
              <a:rPr lang="cs-CZ">
                <a:solidFill>
                  <a:srgbClr val="FFFF00"/>
                </a:solidFill>
              </a:rPr>
              <a:t>důkaz</a:t>
            </a: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/>
              <a:t>Převody mezi soustavami provádějte na papír, který ofotíte (nebo naskenujete) a zde jako důkaz vložíte digitální kopii: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F041E3CD-E164-4A67-46FD-C2E7C2691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850" y="2904066"/>
            <a:ext cx="5143500" cy="317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Představte se pomocí QR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14400" y="2227481"/>
            <a:ext cx="103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Použijte libovolný generátor QR kódu (např. </a:t>
            </a:r>
            <a:r>
              <a:rPr lang="cs-CZ" sz="1400" dirty="0">
                <a:hlinkClick r:id="rId2"/>
              </a:rPr>
              <a:t>https://www.qr-code-generator.com/</a:t>
            </a:r>
            <a:r>
              <a:rPr lang="cs-CZ" sz="1400" dirty="0"/>
              <a:t>) </a:t>
            </a:r>
          </a:p>
          <a:p>
            <a:r>
              <a:rPr lang="cs-CZ" sz="1400" dirty="0"/>
              <a:t>a zakódujte do tohoto kódu následující údaje o sobě: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65265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Osobní vizitka - VCARD</a:t>
            </a:r>
          </a:p>
        </p:txBody>
      </p:sp>
      <p:sp>
        <p:nvSpPr>
          <p:cNvPr id="5" name="TextovéPole 4"/>
          <p:cNvSpPr txBox="1"/>
          <p:nvPr/>
        </p:nvSpPr>
        <p:spPr>
          <a:xfrm>
            <a:off x="4339712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Mé koníčky - Text</a:t>
            </a:r>
          </a:p>
        </p:txBody>
      </p:sp>
      <p:sp>
        <p:nvSpPr>
          <p:cNvPr id="6" name="TextovéPole 5"/>
          <p:cNvSpPr txBox="1"/>
          <p:nvPr/>
        </p:nvSpPr>
        <p:spPr>
          <a:xfrm>
            <a:off x="7755773" y="3022877"/>
            <a:ext cx="413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URL oblíbené webové stránky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8642464" y="2104370"/>
            <a:ext cx="335003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cs-CZ"/>
              <a:t>Uvádějte jen údaje,</a:t>
            </a:r>
          </a:p>
          <a:p>
            <a:pPr algn="ctr"/>
            <a:r>
              <a:rPr lang="cs-CZ"/>
              <a:t>které chcete uveřejnit!</a:t>
            </a:r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08" y="3437312"/>
            <a:ext cx="2910840" cy="299258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223" y="3462371"/>
            <a:ext cx="3291841" cy="2992582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427" y="3437312"/>
            <a:ext cx="3175461" cy="299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Tajné výpočty v čárovém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137004"/>
            <a:ext cx="10365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Vypočtěte následující příklad a utajte všechny jeho číselné parametry v čárovém kódu </a:t>
            </a:r>
            <a:br>
              <a:rPr lang="cs-CZ" sz="1400" dirty="0"/>
            </a:br>
            <a:r>
              <a:rPr lang="cs-CZ" sz="1400" b="1" dirty="0">
                <a:solidFill>
                  <a:srgbClr val="FFC000"/>
                </a:solidFill>
              </a:rPr>
              <a:t>EAN-13</a:t>
            </a:r>
            <a:r>
              <a:rPr lang="cs-CZ" sz="1400" dirty="0"/>
              <a:t> </a:t>
            </a:r>
            <a:r>
              <a:rPr lang="cs-CZ" sz="1400" b="1" dirty="0">
                <a:solidFill>
                  <a:srgbClr val="FF0000"/>
                </a:solidFill>
              </a:rPr>
              <a:t>(12místné číslo, poslední číslice je pouze kontrolní!)</a:t>
            </a:r>
            <a:r>
              <a:rPr lang="cs-CZ" sz="1400" dirty="0"/>
              <a:t>. </a:t>
            </a:r>
          </a:p>
          <a:p>
            <a:r>
              <a:rPr lang="cs-CZ" sz="1400" dirty="0"/>
              <a:t>Všechny údaje zaokrouhlujte na celá čísla a pro účely daného čárového kódu je </a:t>
            </a:r>
            <a:r>
              <a:rPr lang="cs-CZ" sz="1400" dirty="0">
                <a:solidFill>
                  <a:srgbClr val="FFC000"/>
                </a:solidFill>
              </a:rPr>
              <a:t>zleva doplňte nulami</a:t>
            </a:r>
            <a:r>
              <a:rPr lang="cs-CZ" sz="1400" dirty="0"/>
              <a:t>.</a:t>
            </a:r>
          </a:p>
          <a:p>
            <a:r>
              <a:rPr lang="cs-CZ" sz="1400" dirty="0"/>
              <a:t>K dekódování i zakódování čárového kódu využijte vhodný </a:t>
            </a:r>
            <a:r>
              <a:rPr lang="cs-CZ" sz="1400" b="1" dirty="0" err="1">
                <a:solidFill>
                  <a:srgbClr val="FFC000"/>
                </a:solidFill>
              </a:rPr>
              <a:t>barcode</a:t>
            </a:r>
            <a:r>
              <a:rPr lang="cs-CZ" sz="1400" dirty="0"/>
              <a:t> </a:t>
            </a:r>
            <a:r>
              <a:rPr lang="cs-CZ" sz="1400" b="1" dirty="0" err="1">
                <a:solidFill>
                  <a:srgbClr val="FFC000"/>
                </a:solidFill>
              </a:rPr>
              <a:t>reader</a:t>
            </a:r>
            <a:r>
              <a:rPr lang="cs-CZ" sz="1400" dirty="0"/>
              <a:t> / </a:t>
            </a:r>
            <a:r>
              <a:rPr lang="cs-CZ" sz="1400" b="1" dirty="0" err="1">
                <a:solidFill>
                  <a:srgbClr val="FFC000"/>
                </a:solidFill>
              </a:rPr>
              <a:t>generator</a:t>
            </a:r>
            <a:r>
              <a:rPr lang="cs-CZ" sz="1400" dirty="0"/>
              <a:t> na Internetu.</a:t>
            </a:r>
          </a:p>
          <a:p>
            <a:r>
              <a:rPr lang="cs-CZ" sz="1400" dirty="0"/>
              <a:t>Průměrnou rychlost </a:t>
            </a:r>
            <a:r>
              <a:rPr lang="cs-CZ" sz="1400" dirty="0" err="1"/>
              <a:t>download</a:t>
            </a:r>
            <a:r>
              <a:rPr lang="cs-CZ" sz="1400" dirty="0"/>
              <a:t> na svém počítači můžete zjistit např. zde: </a:t>
            </a:r>
          </a:p>
          <a:p>
            <a:r>
              <a:rPr lang="cs-CZ" sz="1400" dirty="0">
                <a:hlinkClick r:id="rId2"/>
              </a:rPr>
              <a:t>https://www.mojeip.cz/mereni-rychlosti-internetu/</a:t>
            </a:r>
            <a:r>
              <a:rPr lang="cs-CZ" sz="1400" dirty="0"/>
              <a:t> </a:t>
            </a:r>
            <a:r>
              <a:rPr lang="cs-CZ" sz="1400" b="1" dirty="0">
                <a:solidFill>
                  <a:srgbClr val="FFC000"/>
                </a:solidFill>
              </a:rPr>
              <a:t>(nezapomeňte si nastavit správnou jednotku!)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3" y="3777335"/>
            <a:ext cx="596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Download  souboru video.mkv o velikosti 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11032375" y="3772379"/>
            <a:ext cx="6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>
                <a:solidFill>
                  <a:srgbClr val="FFC000"/>
                </a:solidFill>
              </a:rPr>
              <a:t>B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922713" y="4802571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by na mém domácím počítači při zjištěné rychlosti  internetu 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0982498" y="4800386"/>
            <a:ext cx="73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>
                <a:solidFill>
                  <a:srgbClr val="FFC000"/>
                </a:solidFill>
              </a:rPr>
              <a:t>Kb/s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3" y="5904377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proběhl  v čase</a:t>
            </a:r>
          </a:p>
        </p:txBody>
      </p:sp>
      <p:sp>
        <p:nvSpPr>
          <p:cNvPr id="11" name="TextovéPole 10"/>
          <p:cNvSpPr txBox="1"/>
          <p:nvPr/>
        </p:nvSpPr>
        <p:spPr>
          <a:xfrm>
            <a:off x="10836331" y="5904377"/>
            <a:ext cx="103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>
                <a:solidFill>
                  <a:srgbClr val="FFC000"/>
                </a:solidFill>
              </a:rPr>
              <a:t>sekund</a:t>
            </a:r>
          </a:p>
        </p:txBody>
      </p:sp>
      <p:pic>
        <p:nvPicPr>
          <p:cNvPr id="22" name="Obrázek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381" y="3603403"/>
            <a:ext cx="2152950" cy="707283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94" y="2043801"/>
            <a:ext cx="1972562" cy="872815"/>
          </a:xfrm>
          <a:prstGeom prst="rect">
            <a:avLst/>
          </a:prstGeom>
        </p:spPr>
      </p:pic>
      <p:cxnSp>
        <p:nvCxnSpPr>
          <p:cNvPr id="25" name="Přímá spojnice 24"/>
          <p:cNvCxnSpPr/>
          <p:nvPr/>
        </p:nvCxnSpPr>
        <p:spPr>
          <a:xfrm>
            <a:off x="11671069" y="2701636"/>
            <a:ext cx="196041" cy="2149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Přímá spojnice 26"/>
          <p:cNvCxnSpPr/>
          <p:nvPr/>
        </p:nvCxnSpPr>
        <p:spPr>
          <a:xfrm flipV="1">
            <a:off x="10453254" y="2901882"/>
            <a:ext cx="1217815" cy="95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Obrázek 5">
            <a:extLst>
              <a:ext uri="{FF2B5EF4-FFF2-40B4-BE49-F238E27FC236}">
                <a16:creationId xmlns:a16="http://schemas.microsoft.com/office/drawing/2014/main" id="{3439C385-D22D-7C6D-AB36-B21F9DC7F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2006" y="4505130"/>
            <a:ext cx="2768830" cy="892795"/>
          </a:xfrm>
          <a:prstGeom prst="rect">
            <a:avLst/>
          </a:prstGeom>
        </p:spPr>
      </p:pic>
      <p:pic>
        <p:nvPicPr>
          <p:cNvPr id="19" name="Obrázek 18">
            <a:extLst>
              <a:ext uri="{FF2B5EF4-FFF2-40B4-BE49-F238E27FC236}">
                <a16:creationId xmlns:a16="http://schemas.microsoft.com/office/drawing/2014/main" id="{EE7E847C-6E94-CB11-DB56-0A1AD7AEBF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2006" y="5592368"/>
            <a:ext cx="2764325" cy="78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Napiš a nahrej své jméno v morseovce 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Najděte si na Wikipedii informace o Morseově abecedě. </a:t>
            </a:r>
          </a:p>
          <a:p>
            <a:r>
              <a:rPr lang="cs-CZ" sz="1400" dirty="0"/>
              <a:t>Zapište správně své křestní jméno (bez české diakritiky) pomocí morseovky.</a:t>
            </a:r>
          </a:p>
          <a:p>
            <a:r>
              <a:rPr lang="cs-CZ" sz="1400" dirty="0"/>
              <a:t>Najděte si na internetu vhodný překladač Morseova kódu, který vám umožní stáhnout zvukový záznam a připojit ho </a:t>
            </a:r>
          </a:p>
          <a:p>
            <a:r>
              <a:rPr lang="cs-CZ" sz="1400" dirty="0"/>
              <a:t>k řešení (např. </a:t>
            </a:r>
            <a:r>
              <a:rPr lang="cs-CZ" sz="1400" dirty="0">
                <a:hlinkClick r:id="rId6"/>
              </a:rPr>
              <a:t>https://morsecode.world/international/translator.html</a:t>
            </a:r>
            <a:r>
              <a:rPr lang="cs-CZ" sz="1400" dirty="0"/>
              <a:t>).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3697670"/>
            <a:ext cx="284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Mé křestní jméno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6567055" y="3697670"/>
            <a:ext cx="500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SEBASTIAN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922712" y="4433239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Zápis pomocí morseovky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567056" y="4433239"/>
            <a:ext cx="1313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...|.|-...|.-|...|-|..|.-|-.|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Zvukový záznam</a:t>
            </a:r>
          </a:p>
        </p:txBody>
      </p:sp>
      <p:pic>
        <p:nvPicPr>
          <p:cNvPr id="5" name="mors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28352" y="5414911"/>
            <a:ext cx="609600" cy="609600"/>
          </a:xfrm>
          <a:prstGeom prst="rect">
            <a:avLst/>
          </a:prstGeom>
        </p:spPr>
      </p:pic>
      <p:pic>
        <p:nvPicPr>
          <p:cNvPr id="6" name="morse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20039" y="54149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8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9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Napiš a přehrej své motto nevidomému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Najděte si na Wikipedii informace o Braillově slepeckém písmu. </a:t>
            </a:r>
          </a:p>
          <a:p>
            <a:r>
              <a:rPr lang="cs-CZ" sz="1400" dirty="0"/>
              <a:t>Zvolte si nějaké oblíbené </a:t>
            </a:r>
            <a:r>
              <a:rPr lang="cs-CZ" sz="1400" b="1" dirty="0">
                <a:hlinkClick r:id="rId6"/>
              </a:rPr>
              <a:t>motto</a:t>
            </a:r>
            <a:r>
              <a:rPr lang="cs-CZ" sz="1400" dirty="0"/>
              <a:t> (např. "</a:t>
            </a:r>
            <a:r>
              <a:rPr lang="cs-CZ" sz="1400" i="1" dirty="0"/>
              <a:t>Život je skvělý, musíš ho jen pochopit"</a:t>
            </a:r>
            <a:r>
              <a:rPr lang="cs-CZ" sz="1400" dirty="0"/>
              <a:t>) a pomocí libovolného internetového generátoru ho převeďte do grafické podoby Braillova slepeckého písma.</a:t>
            </a:r>
          </a:p>
          <a:p>
            <a:r>
              <a:rPr lang="cs-CZ" sz="1400" dirty="0"/>
              <a:t>Poté použijte některý z online konvertorů českého textu na řeč (např. </a:t>
            </a:r>
            <a:r>
              <a:rPr lang="cs-CZ" sz="1400" dirty="0" err="1">
                <a:hlinkClick r:id="rId7"/>
              </a:rPr>
              <a:t>SpeechTech</a:t>
            </a:r>
            <a:r>
              <a:rPr lang="cs-CZ" sz="1400" dirty="0">
                <a:hlinkClick r:id="rId7"/>
              </a:rPr>
              <a:t> </a:t>
            </a:r>
            <a:r>
              <a:rPr lang="cs-CZ" sz="1400" dirty="0" err="1">
                <a:hlinkClick r:id="rId7"/>
              </a:rPr>
              <a:t>TTSOnline</a:t>
            </a:r>
            <a:r>
              <a:rPr lang="cs-CZ" sz="1400" dirty="0">
                <a:hlinkClick r:id="rId7"/>
              </a:rPr>
              <a:t> Demo</a:t>
            </a:r>
            <a:r>
              <a:rPr lang="cs-CZ" sz="1400" dirty="0"/>
              <a:t>) a vytvořte pomocí něj zvukový záznam svého motta.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4021866"/>
            <a:ext cx="3068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⠎⠊⠇⠁ ⠝⠑⠝⠊ ⠧ ⠞⠕⠍, ⠉⠕ ⠙⠕⠅⠁⠝⠑⠎⠓, ⠁⠇⠑ ⠧ ⠞⠕⠍, ⠉⠕ ⠙⠕⠅⠁⠝⠑⠎⠓ ⠏⠗⠑⠅⠕⠝⠁⠞.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Zvukový záznam motta</a:t>
            </a:r>
          </a:p>
        </p:txBody>
      </p:sp>
      <p:pic>
        <p:nvPicPr>
          <p:cNvPr id="5" name="motto_nav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69723" y="3438926"/>
            <a:ext cx="5926975" cy="3333924"/>
          </a:xfrm>
          <a:prstGeom prst="rect">
            <a:avLst/>
          </a:prstGeom>
        </p:spPr>
      </p:pic>
      <p:pic>
        <p:nvPicPr>
          <p:cNvPr id="6" name="downloa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45813" y="5853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Hrátky s mapou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/>
              <a:t>Použijte program Mapa znaků ve Windows k vyřešení následujících úkolů. Nahraďte vložené obrázky skutečnými znaky.</a:t>
            </a:r>
          </a:p>
          <a:p>
            <a:r>
              <a:rPr lang="cs-CZ" sz="1400"/>
              <a:t>Pro výpis znaků použijte font Arial.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90206" y="3283948"/>
            <a:ext cx="359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Matematický zápis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573579" y="5310004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Grafické symboly</a:t>
            </a:r>
          </a:p>
        </p:txBody>
      </p:sp>
      <p:sp>
        <p:nvSpPr>
          <p:cNvPr id="6" name="TextovéPole 5"/>
          <p:cNvSpPr txBox="1"/>
          <p:nvPr/>
        </p:nvSpPr>
        <p:spPr>
          <a:xfrm>
            <a:off x="590206" y="3959300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Slovo v azbuce (cyrilice)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590205" y="4634652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Cizí měny</a:t>
            </a: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953" y="3869622"/>
            <a:ext cx="1609483" cy="548688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518" y="3198481"/>
            <a:ext cx="1804572" cy="48772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634652"/>
            <a:ext cx="2328874" cy="487722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781" y="5003984"/>
            <a:ext cx="2383743" cy="762066"/>
          </a:xfrm>
          <a:prstGeom prst="rect">
            <a:avLst/>
          </a:prstGeom>
        </p:spPr>
      </p:pic>
      <p:sp>
        <p:nvSpPr>
          <p:cNvPr id="5" name="Obdélník 4"/>
          <p:cNvSpPr/>
          <p:nvPr/>
        </p:nvSpPr>
        <p:spPr>
          <a:xfrm>
            <a:off x="6171617" y="3972483"/>
            <a:ext cx="1394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dirty="0">
                <a:latin typeface="Arial" panose="020B0604020202020204" pitchFamily="34" charset="0"/>
              </a:rPr>
              <a:t>Ч</a:t>
            </a:r>
            <a:r>
              <a:rPr lang="el-GR" dirty="0">
                <a:latin typeface="Arial" panose="020B0604020202020204" pitchFamily="34" charset="0"/>
              </a:rPr>
              <a:t>Ε</a:t>
            </a:r>
            <a:r>
              <a:rPr lang="az-Cyrl-AZ" dirty="0">
                <a:latin typeface="Arial" panose="020B0604020202020204" pitchFamily="34" charset="0"/>
              </a:rPr>
              <a:t>Л</a:t>
            </a:r>
            <a:r>
              <a:rPr lang="cs-CZ" dirty="0">
                <a:latin typeface="Arial" panose="020B0604020202020204" pitchFamily="34" charset="0"/>
              </a:rPr>
              <a:t>OBE</a:t>
            </a:r>
            <a:r>
              <a:rPr lang="az-Cyrl-AZ" dirty="0">
                <a:latin typeface="Arial" panose="020B0604020202020204" pitchFamily="34" charset="0"/>
              </a:rPr>
              <a:t>К  </a:t>
            </a:r>
            <a:endParaRPr lang="az-Cyrl-AZ" sz="1000" dirty="0">
              <a:latin typeface="MS Shell Dlg 2" panose="020B0604030504040204" pitchFamily="34" charset="0"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585671" y="4660011"/>
            <a:ext cx="1614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latin typeface="Arial" panose="020B0604020202020204" pitchFamily="34" charset="0"/>
              </a:rPr>
              <a:t>1¥&lt;1$&lt;1€&lt;1</a:t>
            </a:r>
            <a:r>
              <a:rPr lang="cs-CZ" dirty="0"/>
              <a:t>£</a:t>
            </a:r>
          </a:p>
          <a:p>
            <a:endParaRPr lang="cs-CZ" sz="1000" dirty="0">
              <a:latin typeface="MS Shell Dlg 2" panose="020B0604030504040204" pitchFamily="34" charset="0"/>
            </a:endParaRPr>
          </a:p>
        </p:txBody>
      </p:sp>
      <p:sp>
        <p:nvSpPr>
          <p:cNvPr id="12" name="Obdélník 11"/>
          <p:cNvSpPr/>
          <p:nvPr/>
        </p:nvSpPr>
        <p:spPr>
          <a:xfrm>
            <a:off x="5502203" y="515237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latin typeface="Webdings" panose="05030102010509060703" pitchFamily="18" charset="2"/>
              </a:rPr>
              <a:t>NL§O² ¯ </a:t>
            </a:r>
            <a:endParaRPr lang="cs-CZ" sz="1600" dirty="0">
              <a:latin typeface="MS Shell Dlg 2" panose="020B0604030504040204" pitchFamily="34" charset="0"/>
            </a:endParaRP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3D6B276E-9F61-FD30-1AAD-D965512D9EDC}"/>
              </a:ext>
            </a:extLst>
          </p:cNvPr>
          <p:cNvSpPr txBox="1"/>
          <p:nvPr/>
        </p:nvSpPr>
        <p:spPr>
          <a:xfrm>
            <a:off x="6014727" y="3270098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sz="1800" dirty="0">
                <a:latin typeface="Arial" panose="020B0604020202020204" pitchFamily="34" charset="0"/>
              </a:rPr>
              <a:t>½ × ¾ ≤ √3 ÷ 2</a:t>
            </a:r>
            <a:endParaRPr lang="cs-CZ" sz="1000" dirty="0"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92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ty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5db346a-91aa-4991-b16a-9c8655b9be6b" xsi:nil="true"/>
    <TaxCatchAll xmlns="e4bb5cbf-8c83-42e4-bd5f-dafa26919686" xsi:nil="true"/>
    <lcf76f155ced4ddcb4097134ff3c332f xmlns="35db346a-91aa-4991-b16a-9c8655b9be6b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113F5FC79AD3498D7774AB3459075C" ma:contentTypeVersion="10" ma:contentTypeDescription="Vytvoří nový dokument" ma:contentTypeScope="" ma:versionID="0e5c38162a05f37db2c238781780e4b3">
  <xsd:schema xmlns:xsd="http://www.w3.org/2001/XMLSchema" xmlns:xs="http://www.w3.org/2001/XMLSchema" xmlns:p="http://schemas.microsoft.com/office/2006/metadata/properties" xmlns:ns2="35db346a-91aa-4991-b16a-9c8655b9be6b" xmlns:ns3="e4bb5cbf-8c83-42e4-bd5f-dafa26919686" targetNamespace="http://schemas.microsoft.com/office/2006/metadata/properties" ma:root="true" ma:fieldsID="2271c11df584d2e0243fb90f544296f3" ns2:_="" ns3:_="">
    <xsd:import namespace="35db346a-91aa-4991-b16a-9c8655b9be6b"/>
    <xsd:import namespace="e4bb5cbf-8c83-42e4-bd5f-dafa2691968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b346a-91aa-4991-b16a-9c8655b9be6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Značky obrázků" ma:readOnly="false" ma:fieldId="{5cf76f15-5ced-4ddc-b409-7134ff3c332f}" ma:taxonomyMulti="true" ma:sspId="7d0065fd-bf57-4990-b578-47e7e810b6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bb5cbf-8c83-42e4-bd5f-dafa2691968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da462c3f-1f3d-4e76-8140-8788095bd9f5}" ma:internalName="TaxCatchAll" ma:showField="CatchAllData" ma:web="e4bb5cbf-8c83-42e4-bd5f-dafa269196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51F584-0C02-4568-87AB-AEDAE51E71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5D55CA-85CA-4EAF-94DA-87E57AB03099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4bb5cbf-8c83-42e4-bd5f-dafa26919686"/>
    <ds:schemaRef ds:uri="http://purl.org/dc/terms/"/>
    <ds:schemaRef ds:uri="35db346a-91aa-4991-b16a-9c8655b9be6b"/>
  </ds:schemaRefs>
</ds:datastoreItem>
</file>

<file path=customXml/itemProps3.xml><?xml version="1.0" encoding="utf-8"?>
<ds:datastoreItem xmlns:ds="http://schemas.openxmlformats.org/officeDocument/2006/customXml" ds:itemID="{52442DC0-8D7E-44CF-88A8-DC3C43FAAA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db346a-91aa-4991-b16a-9c8655b9be6b"/>
    <ds:schemaRef ds:uri="e4bb5cbf-8c83-42e4-bd5f-dafa269196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TM03457503[[fn=Citáty]]</Template>
  <TotalTime>5097</TotalTime>
  <Words>716</Words>
  <Application>Microsoft Office PowerPoint</Application>
  <PresentationFormat>Širokoúhlá obrazovka</PresentationFormat>
  <Paragraphs>108</Paragraphs>
  <Slides>10</Slides>
  <Notes>0</Notes>
  <HiddenSlides>0</HiddenSlides>
  <MMClips>4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7" baseType="lpstr">
      <vt:lpstr>Arial</vt:lpstr>
      <vt:lpstr>Century Gothic</vt:lpstr>
      <vt:lpstr>Consolas</vt:lpstr>
      <vt:lpstr>MS Shell Dlg 2</vt:lpstr>
      <vt:lpstr>Webdings</vt:lpstr>
      <vt:lpstr>Wingdings 2</vt:lpstr>
      <vt:lpstr>Citáty</vt:lpstr>
      <vt:lpstr>Hra s kódy, bity a byty  1. domácí cvičení do nouzového stavu</vt:lpstr>
      <vt:lpstr>Několik (tajných) pokynů na úvod</vt:lpstr>
      <vt:lpstr>Převody mezi číselnými soustavami </vt:lpstr>
      <vt:lpstr>Převody mezi číselnými soustavami - důkaz</vt:lpstr>
      <vt:lpstr>Představte se pomocí QR kódu</vt:lpstr>
      <vt:lpstr>Tajné výpočty v čárovém kódu</vt:lpstr>
      <vt:lpstr>Napiš a nahrej své jméno v morseovce </vt:lpstr>
      <vt:lpstr>Napiš a přehrej své motto nevidomému</vt:lpstr>
      <vt:lpstr>Hrátky s mapou znaků</vt:lpstr>
      <vt:lpstr>Kódy znaků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Hra s kódy Domácí cvičení do nouzového stavu</dc:title>
  <dc:creator>ml</dc:creator>
  <cp:lastModifiedBy>Sebastian Pobořil</cp:lastModifiedBy>
  <cp:revision>63</cp:revision>
  <dcterms:created xsi:type="dcterms:W3CDTF">2020-10-06T14:48:28Z</dcterms:created>
  <dcterms:modified xsi:type="dcterms:W3CDTF">2024-10-15T14:42:28Z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0x010100D9113F5FC79AD3498D7774AB3459075C</vt:lpwstr>
  </property>
</Properties>
</file>

<file path=docProps/thumbnail.jpeg>
</file>